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9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  <p:sldId id="284" r:id="rId29"/>
    <p:sldId id="286" r:id="rId30"/>
    <p:sldId id="288" r:id="rId31"/>
    <p:sldId id="287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0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2016-2-24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3"/>
          <p:cNvGrpSpPr>
            <a:grpSpLocks/>
          </p:cNvGrpSpPr>
          <p:nvPr/>
        </p:nvGrpSpPr>
        <p:grpSpPr bwMode="auto">
          <a:xfrm>
            <a:off x="179388" y="1268760"/>
            <a:ext cx="8964612" cy="5335585"/>
            <a:chOff x="129" y="1122"/>
            <a:chExt cx="5155" cy="3361"/>
          </a:xfrm>
        </p:grpSpPr>
        <p:sp>
          <p:nvSpPr>
            <p:cNvPr id="2053" name="Text Box 4"/>
            <p:cNvSpPr txBox="1">
              <a:spLocks noChangeArrowheads="1"/>
            </p:cNvSpPr>
            <p:nvPr/>
          </p:nvSpPr>
          <p:spPr bwMode="auto">
            <a:xfrm>
              <a:off x="340" y="1122"/>
              <a:ext cx="4944" cy="6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zh-CN" altLang="en-US" sz="4800" dirty="0">
                  <a:solidFill>
                    <a:srgbClr val="FF0000"/>
                  </a:solidFill>
                  <a:ea typeface="华文琥珀" pitchFamily="2" charset="-122"/>
                </a:rPr>
                <a:t>        </a:t>
              </a:r>
              <a:r>
                <a:rPr kumimoji="1" lang="zh-CN" altLang="en-US" sz="4000" dirty="0">
                  <a:solidFill>
                    <a:srgbClr val="990000"/>
                  </a:solidFill>
                  <a:ea typeface="华文行楷" pitchFamily="2" charset="-122"/>
                </a:rPr>
                <a:t>化学作业 </a:t>
              </a:r>
              <a:r>
                <a:rPr kumimoji="1" lang="en-US" altLang="zh-CN" sz="2800" b="1" dirty="0" smtClean="0">
                  <a:solidFill>
                    <a:srgbClr val="990000"/>
                  </a:solidFill>
                  <a:ea typeface="华文琥珀" pitchFamily="2" charset="-122"/>
                </a:rPr>
                <a:t>20151227</a:t>
              </a:r>
              <a:r>
                <a:rPr kumimoji="1" lang="zh-CN" altLang="en-US" sz="2800" b="1" dirty="0" smtClean="0">
                  <a:solidFill>
                    <a:srgbClr val="990000"/>
                  </a:solidFill>
                  <a:ea typeface="华文琥珀" pitchFamily="2" charset="-122"/>
                </a:rPr>
                <a:t>（周日）</a:t>
              </a:r>
              <a:r>
                <a:rPr kumimoji="1" lang="en-US" altLang="zh-CN" sz="6000" dirty="0" smtClean="0">
                  <a:solidFill>
                    <a:srgbClr val="FF0000"/>
                  </a:solidFill>
                  <a:ea typeface="华文行楷" pitchFamily="2" charset="-122"/>
                </a:rPr>
                <a:t> </a:t>
              </a:r>
              <a:endParaRPr kumimoji="1" lang="en-US" altLang="zh-CN" sz="6000" dirty="0">
                <a:solidFill>
                  <a:srgbClr val="FF0000"/>
                </a:solidFill>
                <a:ea typeface="华文行楷" pitchFamily="2" charset="-122"/>
              </a:endParaRPr>
            </a:p>
          </p:txBody>
        </p:sp>
        <p:sp>
          <p:nvSpPr>
            <p:cNvPr id="2054" name="Text Box 5"/>
            <p:cNvSpPr txBox="1">
              <a:spLocks noChangeArrowheads="1"/>
            </p:cNvSpPr>
            <p:nvPr/>
          </p:nvSpPr>
          <p:spPr bwMode="auto">
            <a:xfrm>
              <a:off x="129" y="1711"/>
              <a:ext cx="5093" cy="27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1</a:t>
              </a:r>
              <a:r>
                <a:rPr kumimoji="1" lang="zh-CN" altLang="en-US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整理今天作业本，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明天早读后交</a:t>
              </a:r>
              <a:r>
                <a:rPr kumimoji="1" lang="zh-CN" altLang="en-US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上来。</a:t>
              </a:r>
              <a:endParaRPr kumimoji="1" lang="en-US" altLang="zh-CN" sz="2800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   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（明天送给同学们一本笔记本迎新年）</a:t>
              </a:r>
              <a:endPara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en-US" altLang="zh-CN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2</a:t>
              </a:r>
              <a:r>
                <a:rPr kumimoji="1" lang="zh-CN" altLang="en-US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补充题</a:t>
              </a:r>
              <a:r>
                <a:rPr kumimoji="1" lang="en-US" altLang="zh-CN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《</a:t>
              </a:r>
              <a:r>
                <a:rPr kumimoji="1" lang="zh-CN" altLang="en-US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作业与测评</a:t>
              </a:r>
              <a:r>
                <a:rPr kumimoji="1" lang="en-US" altLang="zh-CN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》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P314-7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（作业本）</a:t>
              </a:r>
              <a:endParaRPr kumimoji="1"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3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复习</a:t>
              </a:r>
              <a:r>
                <a:rPr kumimoji="1" lang="en-US" altLang="zh-CN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《</a:t>
              </a:r>
              <a:r>
                <a:rPr kumimoji="1" lang="zh-CN" altLang="en-US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世纪金榜 </a:t>
              </a:r>
              <a:r>
                <a:rPr kumimoji="1" lang="en-US" altLang="zh-CN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》</a:t>
              </a:r>
              <a:r>
                <a:rPr kumimoji="1" lang="en-US" altLang="zh-CN" sz="2800" b="1" u="sng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P.49-52</a:t>
              </a:r>
              <a:r>
                <a:rPr kumimoji="1" lang="zh-CN" altLang="en-US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完成相关习题写在书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上</a:t>
              </a:r>
              <a:endPara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 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  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（贴学号、不夹带答案等、明天交）</a:t>
              </a:r>
              <a:endPara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*新年赠送校园歌曲“校园的早晨”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</a:t>
              </a: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*新年返校纯化学考试（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1.5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小时）</a:t>
              </a:r>
              <a:endParaRPr kumimoji="1" lang="en-US" altLang="zh-CN" sz="2800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2051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第四章 非</a:t>
            </a:r>
            <a:r>
              <a:rPr lang="zh-CN" altLang="en-US" sz="4800" b="1" dirty="0" smtClean="0">
                <a:solidFill>
                  <a:srgbClr val="FF3300"/>
                </a:solidFill>
                <a:ea typeface="华文行楷" pitchFamily="2" charset="-122"/>
              </a:rPr>
              <a:t>金属</a:t>
            </a:r>
            <a:r>
              <a:rPr lang="zh-CN" altLang="en-US" sz="4800" b="1" dirty="0">
                <a:solidFill>
                  <a:srgbClr val="FF3300"/>
                </a:solidFill>
                <a:ea typeface="华文行楷" pitchFamily="2" charset="-122"/>
              </a:rPr>
              <a:t>及其化合物</a:t>
            </a:r>
            <a:endParaRPr lang="en-US" altLang="zh-CN" sz="48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无机非金属材料的主角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----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硅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9388" y="1614662"/>
            <a:ext cx="8641084" cy="4989683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779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772816"/>
            <a:ext cx="8597680" cy="313932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20160108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5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整理今天作业本，明天（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1.9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预习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》P58-61-62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*  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今天下午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14:10-15:40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班）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15:00-16:30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6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班）化学测试</a:t>
            </a:r>
            <a:endParaRPr kumimoji="1" lang="en-US" altLang="zh-CN" sz="2000" b="1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（要求：提前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5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分钟准备 独立完成、严格限时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)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(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及时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交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卷，选择题若无答案就选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E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kumimoji="1" lang="en-US" altLang="zh-CN" sz="2000" b="1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20160108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富集在海水中的元素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氯（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82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772816"/>
            <a:ext cx="8597680" cy="221599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20160109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6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整理今天作业本，下周二（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复习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》P58--62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下周一（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1.11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：完成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—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作业与测评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》P245-246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1.11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交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smtClean="0">
                <a:solidFill>
                  <a:srgbClr val="FF3300"/>
                </a:solidFill>
                <a:ea typeface="华文行楷" pitchFamily="2" charset="-122"/>
              </a:rPr>
              <a:t>20160109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硫及其化合物 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085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772816"/>
            <a:ext cx="8597680" cy="267765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20160111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1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整理今天作业本（画图），明天（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微考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-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加练半小时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》P33 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。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明天（</a:t>
            </a:r>
            <a:r>
              <a:rPr kumimoji="1" lang="en-US" altLang="zh-CN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1.12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20160111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硫及其化合物 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54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772816"/>
            <a:ext cx="8597680" cy="360098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20160112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2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整理今天作业本（试卷</a:t>
            </a:r>
            <a:r>
              <a:rPr kumimoji="1" lang="en-US" altLang="zh-CN" sz="16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20180108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要抄题），明天（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1.13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微考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-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加练半小时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》P34 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。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1.13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：今天有晚练（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18:40-18:50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P310/A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组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123456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*：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我今后计划周二和周四值班</a:t>
            </a:r>
            <a:endParaRPr kumimoji="1" lang="en-US" altLang="zh-CN" sz="2000" b="1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2016012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硫及其化合物 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990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772816"/>
            <a:ext cx="8597680" cy="267765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20160113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3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整理今天作业本（试卷</a:t>
            </a:r>
            <a:r>
              <a:rPr kumimoji="1" lang="en-US" altLang="zh-CN" sz="16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20180108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要抄题），明天（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1.14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微考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-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加练半小时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》P35 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。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1.14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2016013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试卷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20160108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讲评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318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089879"/>
            <a:ext cx="859768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20160114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4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整理今天作业本（试卷</a:t>
            </a:r>
            <a:r>
              <a:rPr kumimoji="1" lang="en-US" altLang="zh-CN" sz="16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20180108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要抄题），明天（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1.15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微考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-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加练半小时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》P36 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。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1.15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今晚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18:40-18:55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晚练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《3.2》P311-8(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不抄题写在作业本上，明天交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今天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21:25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自己写学号统计上周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5-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本周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提问情况，每周至多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次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明天下午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14:10—16:40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理综测验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化学答卷上写</a:t>
            </a:r>
            <a:r>
              <a:rPr kumimoji="1" lang="zh-CN" altLang="en-US" sz="2000" b="1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好学号、姓名和“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限时独立，稳中求快”）</a:t>
            </a:r>
            <a:endParaRPr kumimoji="1" lang="en-US" altLang="zh-CN" sz="2000" b="1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2016014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    试卷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20160108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讲评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8342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089879"/>
            <a:ext cx="8597680" cy="498598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20160115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5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整理今天作业本（试卷</a:t>
            </a:r>
            <a:r>
              <a:rPr kumimoji="1" lang="en-US" altLang="zh-CN" sz="16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20180108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要抄题），</a:t>
            </a:r>
            <a:r>
              <a:rPr kumimoji="1" lang="zh-CN" altLang="en-US" sz="2000" b="1" u="sng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明天（</a:t>
            </a:r>
            <a:r>
              <a:rPr kumimoji="1" lang="en-US" altLang="zh-CN" sz="2000" b="1" u="sng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1.16</a:t>
            </a:r>
            <a:r>
              <a:rPr kumimoji="1" lang="zh-CN" altLang="en-US" sz="2000" b="1" u="sng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）交</a:t>
            </a:r>
            <a:endParaRPr kumimoji="1" lang="en-US" altLang="zh-CN" sz="2000" b="1" u="sng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今后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练（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）时间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18:40-18:55 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）内容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《3.2》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相关题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）每周二、四、六自评小结后周</a:t>
            </a:r>
            <a:r>
              <a:rPr kumimoji="1" lang="zh-CN" altLang="en-US" sz="2000" b="1" u="sng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三、五、一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交上来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）统一使用赠送的笔记本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*：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今天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下午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14:10—16:40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理综测验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（化学答卷上写好学号、姓名和“</a:t>
            </a:r>
            <a:r>
              <a:rPr kumimoji="1" lang="zh-CN" altLang="en-US" sz="2000" b="1" u="sng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限时独立，稳中求快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”）</a:t>
            </a: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2016015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    试卷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20160108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讲评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320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484784"/>
            <a:ext cx="8597680" cy="544764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20160116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6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整理今天作业本（</a:t>
            </a:r>
            <a:r>
              <a:rPr kumimoji="1" lang="zh-CN" altLang="en-US" sz="2000" b="1" u="sng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暂时不交）</a:t>
            </a:r>
            <a:endParaRPr kumimoji="1" lang="en-US" altLang="zh-CN" sz="2000" b="1" u="sng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周六晚练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《3.2》P311-7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今后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练（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）时间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18:40-18:55 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）内容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《3.2》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相关题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）每周二、四、六自评小结后周</a:t>
            </a:r>
            <a:r>
              <a:rPr kumimoji="1" lang="zh-CN" altLang="en-US" sz="2000" b="1" u="sng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三、五、一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交上来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）统一使用赠送的笔记本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预习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》P63-65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*：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补交作业的同学，请用纸条写上学号合补做日期并将原书补做处折叠。</a:t>
            </a:r>
            <a:endParaRPr kumimoji="1" lang="en-US" altLang="zh-CN" sz="2000" b="1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*：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严格自评评分如：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46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分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/50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分；完整答题。克服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60</a:t>
            </a:r>
            <a:r>
              <a:rPr kumimoji="1" lang="en-US" altLang="zh-CN" sz="2000" b="1" baseline="30000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0 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分</a:t>
            </a: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*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提问巡回记录统一定为周日晚上，周一交给老师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kumimoji="1" lang="en-US" altLang="zh-CN" sz="2000" b="1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20160116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硫及其化合物 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907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221599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20160118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1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整理今天作业本（</a:t>
            </a:r>
            <a:r>
              <a:rPr kumimoji="1" lang="zh-CN" altLang="en-US" sz="2000" b="1" u="sng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暂时不交）</a:t>
            </a:r>
            <a:endParaRPr kumimoji="1" lang="en-US" altLang="zh-CN" sz="2000" b="1" u="sng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预习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》P63-65-68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（明天交）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核对并订正研究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理综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20160115》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试卷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20160118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硫及其化合物 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7780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221599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20160118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1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整理今天作业本（</a:t>
            </a:r>
            <a:r>
              <a:rPr kumimoji="1" lang="zh-CN" altLang="en-US" sz="2000" b="1" u="sng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暂时不交）</a:t>
            </a:r>
            <a:endParaRPr kumimoji="1" lang="en-US" altLang="zh-CN" sz="2000" b="1" u="sng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预习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》P63-65-68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（明天交）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核对并订正研究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理综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20160115》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试卷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20160118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硫及其化合物 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033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3"/>
          <p:cNvGrpSpPr>
            <a:grpSpLocks/>
          </p:cNvGrpSpPr>
          <p:nvPr/>
        </p:nvGrpSpPr>
        <p:grpSpPr bwMode="auto">
          <a:xfrm>
            <a:off x="179388" y="1268760"/>
            <a:ext cx="8964612" cy="4689472"/>
            <a:chOff x="129" y="1122"/>
            <a:chExt cx="5155" cy="2954"/>
          </a:xfrm>
        </p:grpSpPr>
        <p:sp>
          <p:nvSpPr>
            <p:cNvPr id="2053" name="Text Box 4"/>
            <p:cNvSpPr txBox="1">
              <a:spLocks noChangeArrowheads="1"/>
            </p:cNvSpPr>
            <p:nvPr/>
          </p:nvSpPr>
          <p:spPr bwMode="auto">
            <a:xfrm>
              <a:off x="340" y="1122"/>
              <a:ext cx="4944" cy="6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zh-CN" altLang="en-US" sz="4800" dirty="0">
                  <a:solidFill>
                    <a:srgbClr val="FF0000"/>
                  </a:solidFill>
                  <a:ea typeface="华文琥珀" pitchFamily="2" charset="-122"/>
                </a:rPr>
                <a:t>        </a:t>
              </a:r>
              <a:r>
                <a:rPr kumimoji="1" lang="zh-CN" altLang="en-US" sz="4000" dirty="0">
                  <a:solidFill>
                    <a:srgbClr val="990000"/>
                  </a:solidFill>
                  <a:ea typeface="华文行楷" pitchFamily="2" charset="-122"/>
                </a:rPr>
                <a:t>化学作业 </a:t>
              </a:r>
              <a:r>
                <a:rPr kumimoji="1" lang="en-US" altLang="zh-CN" sz="2800" b="1" dirty="0" smtClean="0">
                  <a:solidFill>
                    <a:srgbClr val="990000"/>
                  </a:solidFill>
                  <a:ea typeface="华文琥珀" pitchFamily="2" charset="-122"/>
                </a:rPr>
                <a:t>20151228</a:t>
              </a:r>
              <a:r>
                <a:rPr kumimoji="1" lang="zh-CN" altLang="en-US" sz="2800" b="1" dirty="0" smtClean="0">
                  <a:solidFill>
                    <a:srgbClr val="990000"/>
                  </a:solidFill>
                  <a:ea typeface="华文琥珀" pitchFamily="2" charset="-122"/>
                </a:rPr>
                <a:t>（周一）</a:t>
              </a:r>
              <a:r>
                <a:rPr kumimoji="1" lang="en-US" altLang="zh-CN" sz="6000" dirty="0" smtClean="0">
                  <a:solidFill>
                    <a:srgbClr val="FF0000"/>
                  </a:solidFill>
                  <a:ea typeface="华文行楷" pitchFamily="2" charset="-122"/>
                </a:rPr>
                <a:t> </a:t>
              </a:r>
              <a:endParaRPr kumimoji="1" lang="en-US" altLang="zh-CN" sz="6000" dirty="0">
                <a:solidFill>
                  <a:srgbClr val="FF0000"/>
                </a:solidFill>
                <a:ea typeface="华文行楷" pitchFamily="2" charset="-122"/>
              </a:endParaRPr>
            </a:p>
          </p:txBody>
        </p:sp>
        <p:sp>
          <p:nvSpPr>
            <p:cNvPr id="2054" name="Text Box 5"/>
            <p:cNvSpPr txBox="1">
              <a:spLocks noChangeArrowheads="1"/>
            </p:cNvSpPr>
            <p:nvPr/>
          </p:nvSpPr>
          <p:spPr bwMode="auto">
            <a:xfrm>
              <a:off x="129" y="1711"/>
              <a:ext cx="5093" cy="23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1</a:t>
              </a:r>
              <a:r>
                <a:rPr kumimoji="1" lang="zh-CN" altLang="en-US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整理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今天</a:t>
              </a:r>
              <a:r>
                <a:rPr kumimoji="1" lang="zh-CN" altLang="en-US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笔记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本，</a:t>
              </a:r>
              <a:r>
                <a:rPr kumimoji="1" lang="zh-CN" altLang="en-US" sz="2800" b="1" u="sng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后</a:t>
              </a:r>
              <a:r>
                <a:rPr kumimoji="1" lang="zh-CN" altLang="en-US" sz="2800" b="1" u="sng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天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早读后交</a:t>
              </a:r>
              <a:r>
                <a:rPr kumimoji="1" lang="zh-CN" altLang="en-US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上来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。</a:t>
              </a:r>
              <a:r>
                <a:rPr kumimoji="1" lang="en-US" altLang="zh-CN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   </a:t>
              </a:r>
              <a:endPara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en-US" altLang="zh-CN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2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《</a:t>
              </a:r>
              <a:r>
                <a:rPr kumimoji="1" lang="zh-CN" altLang="en-US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作业与测评</a:t>
              </a:r>
              <a:r>
                <a:rPr kumimoji="1" lang="en-US" altLang="zh-CN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》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P241-242</a:t>
              </a: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en-US" altLang="zh-CN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 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（限时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40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分钟，严格评分）</a:t>
              </a:r>
              <a:endParaRPr kumimoji="1"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3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每周二、四晚自习前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10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分钟即</a:t>
              </a:r>
              <a:r>
                <a:rPr kumimoji="1" lang="en-US" altLang="zh-CN" sz="2800" b="1" u="sng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18:40-18:50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完成</a:t>
              </a:r>
              <a:endPara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《3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年高考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2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年模拟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—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题组训练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》</a:t>
              </a:r>
              <a:r>
                <a:rPr kumimoji="1" lang="zh-CN" altLang="en-US" sz="2800" b="1" u="sng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必做选择题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，选做非选</a:t>
              </a:r>
              <a:endPara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 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择题直接做在笔记本上。</a:t>
              </a:r>
              <a:endParaRPr kumimoji="1" lang="en-US" altLang="zh-CN" sz="2800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2051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第四章 非</a:t>
            </a:r>
            <a:r>
              <a:rPr lang="zh-CN" altLang="en-US" sz="4800" b="1" dirty="0" smtClean="0">
                <a:solidFill>
                  <a:srgbClr val="FF3300"/>
                </a:solidFill>
                <a:ea typeface="华文行楷" pitchFamily="2" charset="-122"/>
              </a:rPr>
              <a:t>金属</a:t>
            </a:r>
            <a:r>
              <a:rPr lang="zh-CN" altLang="en-US" sz="4800" b="1" dirty="0">
                <a:solidFill>
                  <a:srgbClr val="FF3300"/>
                </a:solidFill>
                <a:ea typeface="华文行楷" pitchFamily="2" charset="-122"/>
              </a:rPr>
              <a:t>及其化合物</a:t>
            </a:r>
            <a:endParaRPr lang="en-US" altLang="zh-CN" sz="48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无机非金属材料的主角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----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硅（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9388" y="1614662"/>
            <a:ext cx="8641084" cy="4989683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74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175432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20160120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3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总结整理今天试卷（简抄在作业本，画图、明天交）</a:t>
            </a:r>
            <a:endParaRPr kumimoji="1" lang="en-US" altLang="zh-CN" sz="2000" b="1" u="sng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测评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》P247-248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（明天交）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20160120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 理综化学（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20160115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）讲评   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385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221599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20160121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4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总结整理今天试卷（简抄在作业本，画图、明天交）</a:t>
            </a:r>
            <a:endParaRPr kumimoji="1" lang="en-US" altLang="zh-CN" sz="2000" b="1" u="sng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练半小时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微考点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》P40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（明天交）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今日晚练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《3.2》P309-B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组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1.2.3.4  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20160121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 理综化学（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20160115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）讲评（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   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7482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304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20160122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5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总结整理今天试卷（简抄在作业本，画图、明天交）</a:t>
            </a:r>
            <a:endParaRPr kumimoji="1" lang="en-US" altLang="zh-CN" sz="2400" b="1" u="sng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今天下午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15:50-17:00《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化学测试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请提前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分钟坐好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写学号、姓名“限时独立 稳中求快”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晚上核对答案自评评分</a:t>
            </a:r>
            <a:endParaRPr kumimoji="1" lang="en-US" altLang="zh-CN" sz="24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20160121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 理综化学（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20160115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）讲评（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   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6938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249299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20160123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6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总结整理今天上课内容（下周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交）</a:t>
            </a:r>
            <a:endParaRPr kumimoji="1" lang="en-US" altLang="zh-CN" sz="2400" b="1" u="sng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周六晚练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《3.2》P312-A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组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123456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（晚练本下周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交）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微考点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P41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下周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4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20160123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 第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氮及其化合物（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   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367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193899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20160125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1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总结整理今天上课内容（</a:t>
            </a: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交作业本）</a:t>
            </a:r>
            <a:endParaRPr kumimoji="1" lang="en-US" altLang="zh-CN" sz="2400" b="1" u="sng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微考点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P37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（明天交）</a:t>
            </a:r>
            <a:endParaRPr kumimoji="1" lang="en-US" altLang="zh-CN" sz="24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20160125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 第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氮及其化合物（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   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6677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249299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20160126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zh-CN" altLang="en-US" sz="2800" b="1" dirty="0">
                <a:solidFill>
                  <a:srgbClr val="FF0000"/>
                </a:solidFill>
                <a:ea typeface="华文琥珀" pitchFamily="2" charset="-122"/>
              </a:rPr>
              <a:t>二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总结整理今天上课内容（内容充实、暂不交）</a:t>
            </a:r>
            <a:endParaRPr kumimoji="1" lang="en-US" altLang="zh-CN" sz="2400" b="1" u="sng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微考点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P38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明天交）</a:t>
            </a:r>
            <a:endParaRPr kumimoji="1" lang="en-US" altLang="zh-CN" sz="24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周二晚</a:t>
            </a: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练</a:t>
            </a:r>
            <a:r>
              <a:rPr kumimoji="1" lang="en-US" altLang="zh-CN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3.2》P312-B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组</a:t>
            </a:r>
            <a:r>
              <a:rPr kumimoji="1" lang="en-US" altLang="zh-CN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123456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（明天交晚练本）</a:t>
            </a:r>
            <a:endParaRPr kumimoji="1" lang="en-US" altLang="zh-CN" sz="2400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20160126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氮及其化合物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   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637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193899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20160126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zh-CN" altLang="en-US" sz="2800" b="1" dirty="0">
                <a:solidFill>
                  <a:srgbClr val="FF0000"/>
                </a:solidFill>
                <a:ea typeface="华文琥珀" pitchFamily="2" charset="-122"/>
              </a:rPr>
              <a:t>二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总结整理今天上课内容（</a:t>
            </a: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交）</a:t>
            </a:r>
            <a:endParaRPr kumimoji="1" lang="en-US" altLang="zh-CN" sz="2400" b="1" u="sng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微考点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P39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明天交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4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20160127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 氮及其化合物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en-US" altLang="zh-CN" b="1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化学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20160122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讲评   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9681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412776"/>
            <a:ext cx="8597680" cy="520142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400" dirty="0" smtClean="0">
                <a:solidFill>
                  <a:srgbClr val="FF0000"/>
                </a:solidFill>
                <a:ea typeface="华文琥珀" pitchFamily="2" charset="-122"/>
              </a:rPr>
              <a:t>             </a:t>
            </a:r>
            <a:r>
              <a:rPr kumimoji="1" lang="zh-CN" altLang="en-US" sz="36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400" b="1" dirty="0" smtClean="0">
                <a:solidFill>
                  <a:srgbClr val="FF0000"/>
                </a:solidFill>
                <a:ea typeface="华文琥珀" pitchFamily="2" charset="-122"/>
              </a:rPr>
              <a:t>20160126</a:t>
            </a:r>
            <a:r>
              <a:rPr kumimoji="1" lang="zh-CN" altLang="en-US" sz="2400" b="1" dirty="0" smtClean="0">
                <a:solidFill>
                  <a:srgbClr val="FF0000"/>
                </a:solidFill>
                <a:ea typeface="华文琥珀" pitchFamily="2" charset="-122"/>
              </a:rPr>
              <a:t>（周二）</a:t>
            </a:r>
            <a:endParaRPr kumimoji="1" lang="en-US" altLang="zh-CN" sz="24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总结整理今天上课试卷内容</a:t>
            </a:r>
            <a:endParaRPr kumimoji="1" lang="en-US" altLang="zh-CN" sz="2000" b="1" u="sng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微考点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》P42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（明天交）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</a:t>
            </a:r>
            <a:r>
              <a:rPr kumimoji="1" lang="zh-CN" altLang="en-US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成立尖尖化学学习小组</a:t>
            </a:r>
            <a:endParaRPr kumimoji="1" lang="en-US" altLang="zh-CN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第一批成员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" panose="05000000000000000000" pitchFamily="2" charset="2"/>
              </a:rPr>
              <a:t>（光荣和责任）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过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紫璇 朱晓环 郭昊南 胡琦伟 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康弼伦 周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雨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豪 吴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秋蓬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彭敏仪 郑雅淇 段皓晨 房睿杰 黄钊诚 李昌霖 童  言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新成员条件：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年级前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50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名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次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年级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100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名连续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次 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作业缺交次数少于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30%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退出条件：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）连续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次年级</a:t>
            </a:r>
            <a:r>
              <a:rPr kumimoji="1" lang="en-US" altLang="zh-CN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00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名后 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）作业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缺交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次数多余于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50%</a:t>
            </a:r>
            <a:endParaRPr kumimoji="1" lang="en-US" altLang="zh-CN" sz="24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35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  </a:t>
            </a:r>
            <a:r>
              <a:rPr lang="zh-CN" altLang="en-US" sz="36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0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000" b="1" dirty="0" smtClean="0">
                <a:solidFill>
                  <a:srgbClr val="FF3300"/>
                </a:solidFill>
                <a:ea typeface="华文行楷" pitchFamily="2" charset="-122"/>
              </a:rPr>
              <a:t>20160129</a:t>
            </a:r>
            <a:endParaRPr lang="en-US" altLang="zh-CN" sz="20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  化学</a:t>
            </a: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20160122</a:t>
            </a:r>
            <a:r>
              <a:rPr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）讲评（</a:t>
            </a:r>
            <a:r>
              <a:rPr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   </a:t>
            </a:r>
            <a:endParaRPr lang="zh-CN" altLang="en-US" sz="2800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087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35496" y="332656"/>
            <a:ext cx="8964488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化学寒假作业 </a:t>
            </a:r>
            <a:r>
              <a:rPr kumimoji="1" lang="en-US" altLang="zh-CN" sz="2000" b="1" dirty="0" smtClean="0">
                <a:solidFill>
                  <a:srgbClr val="FF0000"/>
                </a:solidFill>
                <a:ea typeface="华文琥珀" pitchFamily="2" charset="-122"/>
              </a:rPr>
              <a:t>20160201-0215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预习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世纪金榜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14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章第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节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P194-206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准备一本寒假笔记本（</a:t>
            </a:r>
            <a:r>
              <a:rPr kumimoji="1" lang="en-US" altLang="zh-CN" sz="2000" b="1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250mm×180mm×8mm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中间画线，写上日期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逐字阅读复习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中的“高考警示”“微点拨”“速记卡片”认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真划线画圈并适当摘入到笔记本上。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作业与测评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已做错的习题订正并精选（不抄题）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《2016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年高考最新密破考情卷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（一）到（五）卷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*做在答卷上（试卷上留下思路）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*严格限时独立（如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15:00—17:30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），做到稳中求快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*每完成一套后：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自评 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订正 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精选到寒假本上（有答案）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（年前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套，年后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套；一天禁止做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套以上）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369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249299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20160130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（周六）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总结整理今天上课及考卷讲评内容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核对并分析广州零模题</a:t>
            </a:r>
            <a:endParaRPr kumimoji="1" lang="en-US" altLang="zh-CN" sz="24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微考点</a:t>
            </a:r>
            <a:r>
              <a:rPr kumimoji="1" lang="en-US" altLang="zh-CN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P43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明天交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400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20160130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化学试卷（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20160122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讲评   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012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3"/>
          <p:cNvGrpSpPr>
            <a:grpSpLocks/>
          </p:cNvGrpSpPr>
          <p:nvPr/>
        </p:nvGrpSpPr>
        <p:grpSpPr bwMode="auto">
          <a:xfrm>
            <a:off x="179388" y="1268760"/>
            <a:ext cx="8964612" cy="5335584"/>
            <a:chOff x="129" y="1122"/>
            <a:chExt cx="5155" cy="3361"/>
          </a:xfrm>
        </p:grpSpPr>
        <p:sp>
          <p:nvSpPr>
            <p:cNvPr id="2053" name="Text Box 4"/>
            <p:cNvSpPr txBox="1">
              <a:spLocks noChangeArrowheads="1"/>
            </p:cNvSpPr>
            <p:nvPr/>
          </p:nvSpPr>
          <p:spPr bwMode="auto">
            <a:xfrm>
              <a:off x="340" y="1122"/>
              <a:ext cx="4944" cy="6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zh-CN" altLang="en-US" sz="4800" dirty="0">
                  <a:solidFill>
                    <a:srgbClr val="FF0000"/>
                  </a:solidFill>
                  <a:ea typeface="华文琥珀" pitchFamily="2" charset="-122"/>
                </a:rPr>
                <a:t>        </a:t>
              </a:r>
              <a:r>
                <a:rPr kumimoji="1" lang="zh-CN" altLang="en-US" sz="4000" dirty="0">
                  <a:solidFill>
                    <a:srgbClr val="990000"/>
                  </a:solidFill>
                  <a:ea typeface="华文行楷" pitchFamily="2" charset="-122"/>
                </a:rPr>
                <a:t>化学作业 </a:t>
              </a:r>
              <a:r>
                <a:rPr kumimoji="1" lang="en-US" altLang="zh-CN" sz="2800" b="1" dirty="0" smtClean="0">
                  <a:solidFill>
                    <a:srgbClr val="990000"/>
                  </a:solidFill>
                  <a:ea typeface="华文琥珀" pitchFamily="2" charset="-122"/>
                </a:rPr>
                <a:t>20151229</a:t>
              </a:r>
              <a:r>
                <a:rPr kumimoji="1" lang="zh-CN" altLang="en-US" sz="2800" b="1" dirty="0" smtClean="0">
                  <a:solidFill>
                    <a:srgbClr val="990000"/>
                  </a:solidFill>
                  <a:ea typeface="华文琥珀" pitchFamily="2" charset="-122"/>
                </a:rPr>
                <a:t>（周二）</a:t>
              </a:r>
              <a:r>
                <a:rPr kumimoji="1" lang="en-US" altLang="zh-CN" sz="6000" dirty="0" smtClean="0">
                  <a:solidFill>
                    <a:srgbClr val="FF0000"/>
                  </a:solidFill>
                  <a:ea typeface="华文行楷" pitchFamily="2" charset="-122"/>
                </a:rPr>
                <a:t> </a:t>
              </a:r>
              <a:endParaRPr kumimoji="1" lang="en-US" altLang="zh-CN" sz="6000" dirty="0">
                <a:solidFill>
                  <a:srgbClr val="FF0000"/>
                </a:solidFill>
                <a:ea typeface="华文行楷" pitchFamily="2" charset="-122"/>
              </a:endParaRPr>
            </a:p>
          </p:txBody>
        </p:sp>
        <p:sp>
          <p:nvSpPr>
            <p:cNvPr id="2054" name="Text Box 5"/>
            <p:cNvSpPr txBox="1">
              <a:spLocks noChangeArrowheads="1"/>
            </p:cNvSpPr>
            <p:nvPr/>
          </p:nvSpPr>
          <p:spPr bwMode="auto">
            <a:xfrm>
              <a:off x="129" y="1711"/>
              <a:ext cx="5093" cy="27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1</a:t>
              </a:r>
              <a:r>
                <a:rPr kumimoji="1" lang="zh-CN" altLang="en-US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整理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今天</a:t>
              </a:r>
              <a:r>
                <a:rPr kumimoji="1" lang="zh-CN" altLang="en-US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笔记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本，</a:t>
              </a:r>
              <a:r>
                <a:rPr kumimoji="1" lang="zh-CN" altLang="en-US" sz="2800" b="1" u="sng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明</a:t>
              </a:r>
              <a:r>
                <a:rPr kumimoji="1" lang="zh-CN" altLang="en-US" sz="2800" b="1" u="sng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天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早读后交</a:t>
              </a:r>
              <a:r>
                <a:rPr kumimoji="1" lang="zh-CN" altLang="en-US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上来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。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  </a:t>
              </a: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en-US" altLang="zh-CN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2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预习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《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世纪金榜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》§4-2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（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P53-55-57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，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20160103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交）</a:t>
              </a:r>
              <a:endPara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en-US" altLang="zh-CN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3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今晚</a:t>
              </a:r>
              <a:r>
                <a:rPr kumimoji="1" lang="en-US" altLang="zh-CN" sz="2800" b="1" u="sng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18:40-18:50</a:t>
              </a:r>
              <a:r>
                <a:rPr kumimoji="1" lang="zh-CN" altLang="en-US" sz="24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（</a:t>
              </a:r>
              <a:r>
                <a:rPr kumimoji="1" lang="en-US" altLang="zh-CN" sz="24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18:40</a:t>
              </a:r>
              <a:r>
                <a:rPr kumimoji="1" lang="zh-CN" altLang="en-US" sz="24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前到教室并在黑板上签学号）</a:t>
              </a:r>
              <a:endParaRPr kumimoji="1"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en-US" altLang="zh-CN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 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完成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《3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年高考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2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年模拟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—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题组训练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》P306/A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组。</a:t>
              </a:r>
              <a:endParaRPr kumimoji="1"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（先在试卷上解析、再按要求填在笔记本上并自评，</a:t>
              </a:r>
              <a:endParaRPr kumimoji="1"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 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选择题</a:t>
              </a:r>
              <a:r>
                <a:rPr kumimoji="1" lang="en-US" altLang="zh-CN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6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分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/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题，非选择大题</a:t>
              </a:r>
              <a:r>
                <a:rPr kumimoji="1" lang="en-US" altLang="zh-CN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15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分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/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题）</a:t>
              </a:r>
              <a:endParaRPr kumimoji="1"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*  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明天准备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《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化工资料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20151215》</a:t>
              </a:r>
              <a:endParaRPr kumimoji="1" lang="en-US" altLang="zh-CN" sz="2800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2051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 第四章 </a:t>
            </a:r>
            <a:r>
              <a:rPr lang="zh-CN" altLang="en-US" sz="4400" b="1" dirty="0" smtClean="0">
                <a:solidFill>
                  <a:srgbClr val="FF3300"/>
                </a:solidFill>
                <a:ea typeface="华文行楷" pitchFamily="2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ea typeface="华文行楷" pitchFamily="2" charset="-122"/>
              </a:rPr>
              <a:t>及其化合物</a:t>
            </a:r>
            <a:endParaRPr lang="en-US" altLang="zh-CN" sz="4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无机非金属材料的主角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----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硅（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9388" y="1614662"/>
            <a:ext cx="8641084" cy="4989683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98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250738"/>
            <a:ext cx="859768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20160131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（周日）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总结整理今天上课考卷讲评内容（作業本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16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日交）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微考点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P44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16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日交）</a:t>
            </a:r>
            <a:endParaRPr kumimoji="1" lang="en-US" altLang="zh-CN" sz="24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寒假作業本及答卷（寫好姓名學號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17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日交）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另：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化學試卷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20160122》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選擇題于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kumimoji="1" lang="en-US" altLang="zh-CN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16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日講評，請保管好試卷。</a:t>
            </a:r>
            <a:endParaRPr kumimoji="1" lang="en-US" altLang="zh-CN" sz="24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endParaRPr kumimoji="1" lang="en-US" altLang="zh-CN" sz="24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095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352957"/>
            <a:ext cx="8597680" cy="437042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4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400" dirty="0" smtClean="0">
                <a:solidFill>
                  <a:srgbClr val="FF0000"/>
                </a:solidFill>
                <a:ea typeface="华文琥珀" pitchFamily="2" charset="-122"/>
              </a:rPr>
              <a:t>       </a:t>
            </a:r>
            <a:r>
              <a:rPr kumimoji="1" lang="zh-CN" altLang="en-US" sz="3600" b="1" dirty="0" smtClean="0">
                <a:solidFill>
                  <a:srgbClr val="FF0000"/>
                </a:solidFill>
                <a:ea typeface="华文琥珀" pitchFamily="2" charset="-122"/>
              </a:rPr>
              <a:t>化学寒假補充 要求</a:t>
            </a:r>
            <a:r>
              <a:rPr kumimoji="1" lang="en-US" altLang="zh-CN" sz="2400" b="1" dirty="0" smtClean="0">
                <a:solidFill>
                  <a:srgbClr val="FF0000"/>
                </a:solidFill>
                <a:ea typeface="华文琥珀" pitchFamily="2" charset="-122"/>
              </a:rPr>
              <a:t>20160131</a:t>
            </a:r>
            <a:r>
              <a:rPr kumimoji="1" lang="zh-CN" altLang="en-US" sz="2400" b="1" dirty="0" smtClean="0">
                <a:solidFill>
                  <a:srgbClr val="FF0000"/>
                </a:solidFill>
                <a:ea typeface="华文琥珀" pitchFamily="2" charset="-122"/>
              </a:rPr>
              <a:t>（周日）</a:t>
            </a:r>
            <a:endParaRPr kumimoji="1" lang="en-US" altLang="zh-CN" sz="24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將化學資料全部帶回家（今年試卷、寒假試卷、世紀金榜及測評、</a:t>
            </a:r>
            <a:r>
              <a:rPr kumimoji="1" lang="zh-CN" altLang="en-US" sz="2400" b="1" u="sng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加練半小時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年）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每天完成一張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頁寒假筆記，共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15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張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30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頁。</a:t>
            </a:r>
            <a:endParaRPr kumimoji="1" lang="en-US" altLang="zh-CN" sz="24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補做以前缺交的作業。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廣州零模表彰及啟示：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）尖子就在身邊。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）堅持聽講和作業，每天一小步，每週一中步，每月一大步。</a:t>
            </a:r>
            <a:endParaRPr kumimoji="1" lang="en-US" altLang="zh-CN" sz="24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祝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同學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們春節快樂！學業進步！！全家幸福！！！</a:t>
            </a:r>
            <a:endParaRPr kumimoji="1" lang="en-US" altLang="zh-CN" sz="2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35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36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36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0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000" b="1" dirty="0" smtClean="0">
                <a:solidFill>
                  <a:srgbClr val="FF3300"/>
                </a:solidFill>
                <a:ea typeface="华文行楷" pitchFamily="2" charset="-122"/>
              </a:rPr>
              <a:t>20160131</a:t>
            </a:r>
            <a:endParaRPr lang="en-US" altLang="zh-CN" sz="20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 </a:t>
            </a:r>
            <a:endParaRPr lang="zh-CN" altLang="en-US" sz="2800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63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548680"/>
            <a:ext cx="8597680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祝同学们：</a:t>
            </a:r>
            <a:endParaRPr kumimoji="1" lang="en-US" altLang="zh-CN" sz="40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    新年快乐！</a:t>
            </a:r>
            <a:endParaRPr kumimoji="1" lang="en-US" altLang="zh-CN" sz="40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        猴年幸福！  </a:t>
            </a:r>
            <a:endParaRPr kumimoji="1" lang="en-US" altLang="zh-CN" sz="40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            考上心仪大学，</a:t>
            </a:r>
            <a:endParaRPr kumimoji="1" lang="en-US" altLang="zh-CN" sz="40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                  实现心中理想！！！</a:t>
            </a:r>
            <a:endParaRPr kumimoji="1" lang="en-US" altLang="zh-CN" sz="40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4000" b="1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en-US" altLang="zh-CN" sz="4000" b="1" dirty="0" smtClean="0">
                <a:solidFill>
                  <a:srgbClr val="FF0000"/>
                </a:solidFill>
                <a:ea typeface="华文琥珀" pitchFamily="2" charset="-122"/>
              </a:rPr>
              <a:t>                              20160216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（初九）</a:t>
            </a:r>
            <a:r>
              <a:rPr kumimoji="1" lang="en-US" altLang="zh-CN" sz="4800" dirty="0" smtClean="0">
                <a:solidFill>
                  <a:srgbClr val="FF0000"/>
                </a:solidFill>
                <a:ea typeface="华文行楷" pitchFamily="2" charset="-122"/>
              </a:rPr>
              <a:t> </a:t>
            </a:r>
            <a:endParaRPr kumimoji="1" lang="en-US" altLang="zh-CN" sz="4800" dirty="0">
              <a:solidFill>
                <a:srgbClr val="FF0000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311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321618"/>
            <a:ext cx="8280400" cy="649408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高三检测化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學试卷</a:t>
            </a:r>
            <a:r>
              <a:rPr lang="zh-CN" altLang="en-US" sz="20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20160122</a:t>
            </a:r>
            <a:r>
              <a:rPr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讲评</a:t>
            </a:r>
            <a:r>
              <a:rPr lang="en-US" altLang="zh-CN" sz="1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20160216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1*AB  2BC  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题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C 4CD   5AD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6*BD  7B   8BCD 9ACD  10BD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11A   12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题 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13C  14AC  15*ACD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16*C  17*</a:t>
            </a: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题</a:t>
            </a: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18</a:t>
            </a: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*  </a:t>
            </a: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19</a:t>
            </a: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题  </a:t>
            </a: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20</a:t>
            </a: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*题</a:t>
            </a:r>
            <a:endParaRPr lang="en-US" altLang="zh-CN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今日作业</a:t>
            </a:r>
            <a:endParaRPr kumimoji="1" lang="en-US" altLang="zh-CN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整理今日讲评内容（暂不交）</a:t>
            </a:r>
            <a:endParaRPr kumimoji="1" lang="en-US" altLang="zh-CN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明天寒假</a:t>
            </a:r>
            <a:r>
              <a:rPr kumimoji="1" lang="zh-CN" altLang="en-US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作業本</a:t>
            </a:r>
            <a:r>
              <a:rPr kumimoji="1" lang="zh-CN" altLang="en-US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</a:t>
            </a:r>
            <a:r>
              <a:rPr kumimoji="1" lang="en-US" altLang="zh-CN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1-5</a:t>
            </a:r>
            <a:r>
              <a:rPr kumimoji="1" lang="zh-CN" altLang="en-US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答卷</a:t>
            </a:r>
            <a:endParaRPr kumimoji="1" lang="en-US" altLang="zh-CN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   </a:t>
            </a:r>
            <a:endParaRPr lang="zh-CN" altLang="en-US" b="1" dirty="0">
              <a:solidFill>
                <a:srgbClr val="006600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03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50066" y="321391"/>
            <a:ext cx="8280400" cy="575542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高三检测化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學试卷</a:t>
            </a:r>
            <a:r>
              <a:rPr lang="zh-CN" altLang="en-US" sz="20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20160122</a:t>
            </a:r>
            <a:r>
              <a:rPr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讲评</a:t>
            </a:r>
            <a:r>
              <a:rPr lang="en-US" altLang="zh-CN" sz="1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20160217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半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》P44-3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9ACD  </a:t>
            </a: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10BD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11A   12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题 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13C  14AC  15*ACD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16*C  17*</a:t>
            </a: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题</a:t>
            </a: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18</a:t>
            </a: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*  </a:t>
            </a: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19</a:t>
            </a: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题  </a:t>
            </a:r>
            <a:r>
              <a:rPr lang="en-US" altLang="zh-CN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20</a:t>
            </a: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*题</a:t>
            </a:r>
            <a:endParaRPr lang="en-US" altLang="zh-CN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今日作业</a:t>
            </a:r>
            <a:endParaRPr kumimoji="1" lang="en-US" altLang="zh-CN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整理今日讲评内容（明天交）</a:t>
            </a:r>
            <a:endParaRPr kumimoji="1" lang="en-US" altLang="zh-CN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加練半小時</a:t>
            </a:r>
            <a:r>
              <a:rPr kumimoji="1" lang="en-US" altLang="zh-CN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》P.45</a:t>
            </a:r>
            <a:endParaRPr kumimoji="1" lang="en-US" altLang="zh-CN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   </a:t>
            </a:r>
            <a:endParaRPr lang="zh-CN" altLang="en-US" b="1" dirty="0">
              <a:solidFill>
                <a:srgbClr val="006600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804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50066" y="321391"/>
            <a:ext cx="8280400" cy="6524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  </a:t>
            </a:r>
            <a:r>
              <a:rPr lang="zh-CN" altLang="en-US" sz="2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高三检测化</a:t>
            </a:r>
            <a:r>
              <a:rPr lang="zh-CN" altLang="en-US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學试卷</a:t>
            </a:r>
            <a:r>
              <a:rPr lang="zh-CN" altLang="en-US" sz="1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sz="1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20160122</a:t>
            </a:r>
            <a:r>
              <a:rPr lang="zh-CN" altLang="en-US" sz="1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）</a:t>
            </a:r>
            <a:r>
              <a:rPr lang="zh-CN" altLang="en-US" sz="2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讲评</a:t>
            </a:r>
            <a:r>
              <a:rPr lang="en-US" altLang="zh-CN" sz="16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20160218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24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lang="zh-CN" altLang="en-US" sz="24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半</a:t>
            </a:r>
            <a:r>
              <a:rPr lang="en-US" altLang="zh-CN" sz="24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》P44-3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  17*</a:t>
            </a:r>
            <a:r>
              <a:rPr lang="zh-CN" altLang="en-US" sz="24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题  </a:t>
            </a:r>
            <a:r>
              <a:rPr lang="en-US" altLang="zh-CN" sz="24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18</a:t>
            </a:r>
            <a:r>
              <a:rPr lang="zh-CN" altLang="en-US" sz="24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*  </a:t>
            </a:r>
            <a:r>
              <a:rPr lang="en-US" altLang="zh-CN" sz="24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19</a:t>
            </a:r>
            <a:r>
              <a:rPr lang="zh-CN" altLang="en-US" sz="24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题  </a:t>
            </a:r>
            <a:r>
              <a:rPr lang="en-US" altLang="zh-CN" sz="24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20</a:t>
            </a:r>
            <a:r>
              <a:rPr lang="zh-CN" altLang="en-US" sz="24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*题</a:t>
            </a:r>
            <a:endParaRPr lang="en-US" altLang="zh-CN" sz="28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2016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年高考最新密破考情卷（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理綜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化學部份 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 13 26(3)(4) 27(5) 38(7)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今日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20160218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整理今日讲评内容（听课作业本暂不交）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思考题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（见翻页写在听课作业本上）</a:t>
            </a:r>
            <a:endParaRPr kumimoji="1" lang="en-US" altLang="zh-CN" sz="24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》P61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（明天交）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抓紧时间交寒假作业</a:t>
            </a:r>
            <a:endParaRPr kumimoji="1" lang="en-US" altLang="zh-CN" sz="24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   </a:t>
            </a:r>
            <a:endParaRPr lang="zh-CN" altLang="en-US" b="1" dirty="0">
              <a:solidFill>
                <a:srgbClr val="006600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109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USER\Desktop\IMG_059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8" r="34529" b="2074"/>
          <a:stretch/>
        </p:blipFill>
        <p:spPr bwMode="auto">
          <a:xfrm>
            <a:off x="743658" y="116632"/>
            <a:ext cx="7140710" cy="6380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05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50066" y="321391"/>
            <a:ext cx="8280400" cy="6524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讲评</a:t>
            </a:r>
            <a:r>
              <a:rPr kumimoji="1" lang="en-US" altLang="zh-CN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【</a:t>
            </a:r>
            <a:r>
              <a:rPr kumimoji="1" lang="zh-CN" altLang="en-US" sz="1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思考题</a:t>
            </a:r>
            <a:r>
              <a:rPr kumimoji="1" lang="en-US" altLang="zh-CN" sz="1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20160218</a:t>
            </a:r>
            <a:r>
              <a:rPr kumimoji="1" lang="en-US" altLang="zh-CN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】                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20160219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年高考最新密破考情卷（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理綜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化學部份 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13 26(3)(4) 27(5) 38(7)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年高考最新密破考情卷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（二）</a:t>
            </a:r>
            <a:endParaRPr kumimoji="1" lang="en-US" altLang="zh-CN" sz="2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4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理綜化學部份 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 12 26(2)② 27 28(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图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 38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今日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20160219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整理今日讲评内容（听课作业本明天课后交）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思考题</a:t>
            </a:r>
            <a:r>
              <a:rPr kumimoji="1" lang="en-US" altLang="zh-CN" sz="1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20160219</a:t>
            </a:r>
            <a:r>
              <a:rPr kumimoji="1" lang="en-US" altLang="zh-CN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（见翻页写在听课作业本上）</a:t>
            </a:r>
            <a:endParaRPr kumimoji="1" lang="en-US" altLang="zh-CN" sz="24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》P62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（明天交）</a:t>
            </a:r>
            <a:endParaRPr kumimoji="1" lang="en-US" altLang="zh-CN" sz="24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*：</a:t>
            </a:r>
            <a:r>
              <a:rPr kumimoji="1" lang="zh-CN" altLang="en-US" sz="24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抓紧时间交寒假作业</a:t>
            </a:r>
            <a:endParaRPr kumimoji="1" lang="en-US" altLang="zh-CN" sz="24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   </a:t>
            </a:r>
            <a:endParaRPr lang="zh-CN" altLang="en-US" b="1" dirty="0">
              <a:solidFill>
                <a:srgbClr val="006600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905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USER\Desktop\IMG_0600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2" t="4187" r="24702" b="4264"/>
          <a:stretch/>
        </p:blipFill>
        <p:spPr bwMode="auto">
          <a:xfrm>
            <a:off x="1115616" y="465992"/>
            <a:ext cx="5587652" cy="606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6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50066" y="744954"/>
            <a:ext cx="8280400" cy="501675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讲评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【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思考题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20160219】1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          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20160220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年高考最新密破考情卷（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0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理綜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化學部份 </a:t>
            </a:r>
            <a:r>
              <a:rPr kumimoji="1" lang="en-US" altLang="zh-CN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 12 26(2)② 27 28(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图</a:t>
            </a:r>
            <a:r>
              <a:rPr kumimoji="1" lang="en-US" altLang="zh-CN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 38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年高考最新密破考情卷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（三）</a:t>
            </a:r>
            <a:endParaRPr kumimoji="1" lang="en-US" altLang="zh-CN" sz="2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理綜化學部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份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11 13 38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今日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20160220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整理本周上课讲评内容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（含今天思考题见下页，下周二交）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寒假第六套卷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en-US" altLang="zh-CN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50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分钟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（限时独立自评理化生如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82+93+85=260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下周一交答卷，写姓名学号）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P78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（下周二交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答卷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304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3"/>
          <p:cNvGrpSpPr>
            <a:grpSpLocks/>
          </p:cNvGrpSpPr>
          <p:nvPr/>
        </p:nvGrpSpPr>
        <p:grpSpPr bwMode="auto">
          <a:xfrm>
            <a:off x="179388" y="980728"/>
            <a:ext cx="8964612" cy="5335584"/>
            <a:chOff x="129" y="1122"/>
            <a:chExt cx="5155" cy="3361"/>
          </a:xfrm>
        </p:grpSpPr>
        <p:sp>
          <p:nvSpPr>
            <p:cNvPr id="2053" name="Text Box 4"/>
            <p:cNvSpPr txBox="1">
              <a:spLocks noChangeArrowheads="1"/>
            </p:cNvSpPr>
            <p:nvPr/>
          </p:nvSpPr>
          <p:spPr bwMode="auto">
            <a:xfrm>
              <a:off x="340" y="1122"/>
              <a:ext cx="4944" cy="6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zh-CN" altLang="en-US" sz="4800" dirty="0">
                  <a:solidFill>
                    <a:srgbClr val="FF0000"/>
                  </a:solidFill>
                  <a:ea typeface="华文琥珀" pitchFamily="2" charset="-122"/>
                </a:rPr>
                <a:t>        </a:t>
              </a:r>
              <a:r>
                <a:rPr kumimoji="1" lang="zh-CN" altLang="en-US" sz="4000" dirty="0">
                  <a:solidFill>
                    <a:srgbClr val="990000"/>
                  </a:solidFill>
                  <a:ea typeface="华文行楷" pitchFamily="2" charset="-122"/>
                </a:rPr>
                <a:t>化学作业 </a:t>
              </a:r>
              <a:r>
                <a:rPr kumimoji="1" lang="en-US" altLang="zh-CN" sz="2800" b="1" dirty="0" smtClean="0">
                  <a:solidFill>
                    <a:srgbClr val="990000"/>
                  </a:solidFill>
                  <a:ea typeface="华文琥珀" pitchFamily="2" charset="-122"/>
                </a:rPr>
                <a:t>20151230</a:t>
              </a:r>
              <a:r>
                <a:rPr kumimoji="1" lang="zh-CN" altLang="en-US" sz="2800" b="1" dirty="0" smtClean="0">
                  <a:solidFill>
                    <a:srgbClr val="990000"/>
                  </a:solidFill>
                  <a:ea typeface="华文琥珀" pitchFamily="2" charset="-122"/>
                </a:rPr>
                <a:t>（周三）</a:t>
              </a:r>
              <a:r>
                <a:rPr kumimoji="1" lang="en-US" altLang="zh-CN" sz="6000" dirty="0" smtClean="0">
                  <a:solidFill>
                    <a:srgbClr val="FF0000"/>
                  </a:solidFill>
                  <a:ea typeface="华文行楷" pitchFamily="2" charset="-122"/>
                </a:rPr>
                <a:t> </a:t>
              </a:r>
              <a:endParaRPr kumimoji="1" lang="en-US" altLang="zh-CN" sz="6000" dirty="0">
                <a:solidFill>
                  <a:srgbClr val="FF0000"/>
                </a:solidFill>
                <a:ea typeface="华文行楷" pitchFamily="2" charset="-122"/>
              </a:endParaRPr>
            </a:p>
          </p:txBody>
        </p:sp>
        <p:sp>
          <p:nvSpPr>
            <p:cNvPr id="2054" name="Text Box 5"/>
            <p:cNvSpPr txBox="1">
              <a:spLocks noChangeArrowheads="1"/>
            </p:cNvSpPr>
            <p:nvPr/>
          </p:nvSpPr>
          <p:spPr bwMode="auto">
            <a:xfrm>
              <a:off x="129" y="1711"/>
              <a:ext cx="5093" cy="27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1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复习及整理今天及以前笔记本。</a:t>
              </a:r>
              <a:endParaRPr kumimoji="1"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1" lang="en-US" altLang="zh-CN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2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预习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《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世纪金榜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》§4-2P53-55-57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，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20160103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交）</a:t>
              </a:r>
              <a:endPara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en-US" altLang="zh-CN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3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：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完成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《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微考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-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加练半小时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》P26-29</a:t>
              </a: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  (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每次限时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25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分钟，严格评分，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20160104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交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)</a:t>
              </a: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今天讲：</a:t>
              </a:r>
              <a:endParaRPr kumimoji="1" lang="en-US" altLang="zh-CN" sz="2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zh-CN" altLang="en-US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*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《3.2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题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》P306/1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、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6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、</a:t>
              </a:r>
              <a:r>
                <a:rPr kumimoji="1" lang="en-US" altLang="zh-CN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 7</a:t>
              </a:r>
              <a:r>
                <a:rPr kumimoji="1" lang="zh-CN" altLang="en-US" sz="2800" b="1" dirty="0" smtClean="0">
                  <a:solidFill>
                    <a:srgbClr val="006600"/>
                  </a:solidFill>
                  <a:latin typeface="黑体" pitchFamily="49" charset="-122"/>
                  <a:ea typeface="黑体" pitchFamily="49" charset="-122"/>
                </a:rPr>
                <a:t>（晚练格式要重视）</a:t>
              </a:r>
              <a:endPara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endParaRPr>
            </a:p>
            <a:p>
              <a:pPr eaLnBrk="1" hangingPunct="1">
                <a:spcBef>
                  <a:spcPct val="50000"/>
                </a:spcBef>
                <a:buNone/>
              </a:pPr>
              <a:r>
                <a:rPr kumimoji="1" lang="en-US" altLang="zh-CN" sz="2800" b="1" dirty="0" smtClean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</a:rPr>
                <a:t>*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《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化工资料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20151215》/7 </a:t>
              </a:r>
              <a:r>
                <a:rPr kumimoji="1" lang="zh-CN" altLang="en-US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、</a:t>
              </a:r>
              <a:r>
                <a:rPr kumimoji="1" lang="en-US" altLang="zh-CN" sz="2800" b="1" dirty="0" smtClean="0">
                  <a:solidFill>
                    <a:srgbClr val="0000FF"/>
                  </a:solidFill>
                  <a:latin typeface="黑体" pitchFamily="49" charset="-122"/>
                  <a:ea typeface="黑体" pitchFamily="49" charset="-122"/>
                </a:rPr>
                <a:t>8</a:t>
              </a:r>
              <a:endParaRPr kumimoji="1"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sp>
        <p:nvSpPr>
          <p:cNvPr id="2051" name="Text Box 4"/>
          <p:cNvSpPr txBox="1">
            <a:spLocks noChangeArrowheads="1"/>
          </p:cNvSpPr>
          <p:nvPr/>
        </p:nvSpPr>
        <p:spPr bwMode="auto">
          <a:xfrm>
            <a:off x="468313" y="200834"/>
            <a:ext cx="82804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           化工流程复习</a:t>
            </a:r>
            <a:endParaRPr lang="en-US" altLang="zh-CN" sz="4400" b="1" dirty="0">
              <a:solidFill>
                <a:srgbClr val="FF3300"/>
              </a:solidFill>
              <a:ea typeface="华文行楷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9388" y="1326630"/>
            <a:ext cx="8641084" cy="4989683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7810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USER\Desktop\IMG_060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87" t="477" r="1158" b="2668"/>
          <a:stretch/>
        </p:blipFill>
        <p:spPr bwMode="auto">
          <a:xfrm>
            <a:off x="1259632" y="310732"/>
            <a:ext cx="6715527" cy="6204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47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755576" y="919748"/>
            <a:ext cx="8280400" cy="501675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讲评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【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思考题</a:t>
            </a:r>
            <a:r>
              <a:rPr kumimoji="1" lang="en-US" altLang="zh-CN" sz="1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20160220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】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             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20160222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年高考最新密破考情卷（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0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理綜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化學部份 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27 </a:t>
            </a:r>
            <a:r>
              <a:rPr kumimoji="1" lang="en-US" altLang="zh-CN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28(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图</a:t>
            </a:r>
            <a:r>
              <a:rPr kumimoji="1" lang="en-US" altLang="zh-CN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 38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年高考最新密破考情卷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（三）</a:t>
            </a:r>
            <a:endParaRPr kumimoji="1" lang="en-US" altLang="zh-CN" sz="2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理綜化學部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份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11 13 38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今日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20160222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整理本周上课讲评内容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（含今天思考题见下页，本周二交）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《2016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高三惠州第三次调研题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18:40-19:20  19:30</a:t>
            </a:r>
            <a:r>
              <a:rPr kumimoji="1" lang="zh-CN" altLang="en-US" sz="2000" b="1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核对答案）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*：不忘深圳一模目标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44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539552" y="1309405"/>
            <a:ext cx="8280400" cy="409342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讲评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【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思考题（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）（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en-US" altLang="zh-CN" sz="1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20160223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】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       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20160224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《2016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高三惠州第三次调研题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》/26(2)(3);28(3)(4)</a:t>
            </a:r>
            <a:endParaRPr kumimoji="1" lang="en-US" altLang="zh-CN" sz="20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</a:t>
            </a:r>
            <a:r>
              <a:rPr kumimoji="1" lang="zh-CN" altLang="en-US" sz="20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年高考最新密破考情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卷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（六）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/28(4);38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今日</a:t>
            </a:r>
            <a:r>
              <a:rPr kumimoji="1"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化學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作业</a:t>
            </a: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20160222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复习整理寒假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16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日以来的上课内容和六套试卷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惠州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加练半小时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微考点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》P80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（建议周四晚上做）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不忘深圳一模目标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认真审题，稳中求快。保证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10+40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分钟解题时间。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408 424 435 439  609 617 623 642 644 645 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抓紧时间交目标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本周四本人值班答疑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584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628800"/>
            <a:ext cx="8597680" cy="484748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祝同学们：</a:t>
            </a:r>
            <a:endParaRPr kumimoji="1" lang="en-US" altLang="zh-CN" sz="40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    二</a:t>
            </a:r>
            <a:r>
              <a:rPr kumimoji="1" lang="en-US" altLang="zh-CN" sz="4000" b="1" dirty="0" smtClean="0">
                <a:solidFill>
                  <a:srgbClr val="FF0000"/>
                </a:solidFill>
                <a:ea typeface="华文琥珀" pitchFamily="2" charset="-122"/>
              </a:rPr>
              <a:t>O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一六，</a:t>
            </a:r>
            <a:endParaRPr kumimoji="1" lang="en-US" altLang="zh-CN" sz="40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4000" b="1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en-US" altLang="zh-CN" sz="4000" b="1" dirty="0" smtClean="0">
                <a:solidFill>
                  <a:srgbClr val="FF0000"/>
                </a:solidFill>
                <a:ea typeface="华文琥珀" pitchFamily="2" charset="-122"/>
              </a:rPr>
              <a:t>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六六大顺。</a:t>
            </a:r>
            <a:endParaRPr kumimoji="1" lang="en-US" altLang="zh-CN" sz="40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             考上心仪大学，</a:t>
            </a:r>
            <a:endParaRPr kumimoji="1" lang="en-US" altLang="zh-CN" sz="40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                  实现心中理想。</a:t>
            </a:r>
            <a:r>
              <a:rPr kumimoji="1" lang="en-US" altLang="zh-CN" sz="4800" dirty="0" smtClean="0">
                <a:solidFill>
                  <a:srgbClr val="FF0000"/>
                </a:solidFill>
                <a:ea typeface="华文行楷" pitchFamily="2" charset="-122"/>
              </a:rPr>
              <a:t> </a:t>
            </a:r>
            <a:endParaRPr kumimoji="1" lang="en-US" altLang="zh-CN" sz="4800" dirty="0">
              <a:solidFill>
                <a:srgbClr val="FF0000"/>
              </a:solidFill>
              <a:ea typeface="华文行楷" pitchFamily="2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20160103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富集在海水中的元素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氯（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425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628800"/>
            <a:ext cx="8597680" cy="406265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20160103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（周日）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整理今天作业本，明天（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1.4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8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完成</a:t>
            </a:r>
            <a:r>
              <a:rPr kumimoji="1"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微考</a:t>
            </a:r>
            <a:r>
              <a:rPr kumimoji="1"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</a:t>
            </a:r>
            <a:r>
              <a:rPr kumimoji="1"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加练半小时</a:t>
            </a:r>
            <a:r>
              <a:rPr kumimoji="1"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》P26-29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 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每次限时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30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分钟</a:t>
            </a:r>
            <a:r>
              <a:rPr kumimoji="1"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，严格评分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，明天（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1.4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交</a:t>
            </a:r>
            <a:endParaRPr kumimoji="1" lang="en-US" altLang="zh-CN" sz="2800" b="1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世纪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--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作业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》P.243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（选择题，暂不交）</a:t>
            </a:r>
            <a:endParaRPr kumimoji="1" lang="en-US" altLang="zh-CN" sz="2800" b="1" dirty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800" b="1" dirty="0" smtClean="0">
                <a:solidFill>
                  <a:srgbClr val="FF0000"/>
                </a:solidFill>
                <a:ea typeface="华文行楷" pitchFamily="2" charset="-122"/>
              </a:rPr>
              <a:t> </a:t>
            </a:r>
            <a:endParaRPr kumimoji="1" lang="en-US" altLang="zh-CN" sz="4000" b="1" dirty="0">
              <a:solidFill>
                <a:srgbClr val="FF0000"/>
              </a:solidFill>
              <a:ea typeface="华文行楷" pitchFamily="2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44624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20160103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富集在海水中的元素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氯（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264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027163"/>
            <a:ext cx="8597680" cy="2769989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20160104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1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整理今天作业本，明天（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1.4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8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世纪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--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作业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》P.243-244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（明天交）</a:t>
            </a:r>
            <a:endParaRPr kumimoji="1" lang="en-US" altLang="zh-CN" sz="2800" b="1" dirty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800" b="1" dirty="0" smtClean="0">
                <a:solidFill>
                  <a:srgbClr val="FF0000"/>
                </a:solidFill>
                <a:ea typeface="华文行楷" pitchFamily="2" charset="-122"/>
              </a:rPr>
              <a:t> </a:t>
            </a:r>
            <a:endParaRPr kumimoji="1" lang="en-US" altLang="zh-CN" sz="4000" b="1" dirty="0">
              <a:solidFill>
                <a:srgbClr val="FF0000"/>
              </a:solidFill>
              <a:ea typeface="华文行楷" pitchFamily="2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20160104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富集在海水中的元素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氯（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892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2027163"/>
            <a:ext cx="8597680" cy="406265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20160105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2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整理今天作业本，明天（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1.6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8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8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800" b="1" dirty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微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考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-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加练半小时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》P.30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31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明天</a:t>
            </a:r>
            <a:r>
              <a:rPr kumimoji="1" lang="zh-CN" altLang="en-US" sz="28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kumimoji="1" lang="en-US" altLang="zh-CN" sz="28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1.6</a:t>
            </a:r>
            <a:r>
              <a:rPr kumimoji="1" lang="zh-CN" altLang="en-US" sz="28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800" b="1" dirty="0" smtClean="0">
                <a:solidFill>
                  <a:srgbClr val="FF0000"/>
                </a:solidFill>
                <a:ea typeface="华文行楷" pitchFamily="2" charset="-122"/>
              </a:rPr>
              <a:t>3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行楷" pitchFamily="2" charset="-122"/>
              </a:rPr>
              <a:t>：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今晚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18:40-18:50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《3.2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练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》P308/123456 7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</a:t>
            </a:r>
            <a:endParaRPr kumimoji="1" lang="en-US" altLang="zh-CN" sz="28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800" b="1" dirty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(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用作业本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28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交作业反馈（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20151208-20160104</a:t>
            </a:r>
            <a:r>
              <a:rPr kumimoji="1" lang="zh-CN" altLang="en-US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en-US" altLang="zh-CN" sz="28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kumimoji="1" lang="en-US" altLang="zh-CN" sz="4000" b="1" dirty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20160105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富集在海水中的元素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氯（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2051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4"/>
          <p:cNvSpPr txBox="1">
            <a:spLocks noChangeArrowheads="1"/>
          </p:cNvSpPr>
          <p:nvPr/>
        </p:nvSpPr>
        <p:spPr bwMode="auto">
          <a:xfrm>
            <a:off x="179512" y="1772816"/>
            <a:ext cx="859768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zh-CN" altLang="en-US" sz="4800" dirty="0">
                <a:solidFill>
                  <a:srgbClr val="FF0000"/>
                </a:solidFill>
                <a:ea typeface="华文琥珀" pitchFamily="2" charset="-122"/>
              </a:rPr>
              <a:t> </a:t>
            </a:r>
            <a:r>
              <a:rPr kumimoji="1" lang="zh-CN" altLang="en-US" sz="4800" dirty="0" smtClean="0">
                <a:solidFill>
                  <a:srgbClr val="FF0000"/>
                </a:solidFill>
                <a:ea typeface="华文琥珀" pitchFamily="2" charset="-122"/>
              </a:rPr>
              <a:t>            </a:t>
            </a:r>
            <a:r>
              <a:rPr kumimoji="1" lang="zh-CN" altLang="en-US" sz="4000" b="1" dirty="0" smtClean="0">
                <a:solidFill>
                  <a:srgbClr val="FF0000"/>
                </a:solidFill>
                <a:ea typeface="华文琥珀" pitchFamily="2" charset="-122"/>
              </a:rPr>
              <a:t>化学作业 </a:t>
            </a:r>
            <a:r>
              <a:rPr kumimoji="1" lang="en-US" altLang="zh-CN" sz="2800" b="1" dirty="0" smtClean="0">
                <a:solidFill>
                  <a:srgbClr val="FF0000"/>
                </a:solidFill>
                <a:ea typeface="华文琥珀" pitchFamily="2" charset="-122"/>
              </a:rPr>
              <a:t>20160106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（周</a:t>
            </a:r>
            <a:r>
              <a:rPr kumimoji="1" lang="en-US" altLang="zh-CN" sz="2800" b="1" dirty="0">
                <a:solidFill>
                  <a:srgbClr val="FF0000"/>
                </a:solidFill>
                <a:ea typeface="华文琥珀" pitchFamily="2" charset="-122"/>
              </a:rPr>
              <a:t>3</a:t>
            </a:r>
            <a:r>
              <a:rPr kumimoji="1" lang="zh-CN" altLang="en-US" sz="2800" b="1" dirty="0" smtClean="0">
                <a:solidFill>
                  <a:srgbClr val="FF0000"/>
                </a:solidFill>
                <a:ea typeface="华文琥珀" pitchFamily="2" charset="-122"/>
              </a:rPr>
              <a:t>）</a:t>
            </a:r>
            <a:endParaRPr kumimoji="1" lang="en-US" altLang="zh-CN" sz="2800" b="1" dirty="0" smtClean="0">
              <a:solidFill>
                <a:srgbClr val="FF0000"/>
              </a:solidFill>
              <a:ea typeface="华文琥珀" pitchFamily="2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整理今天作业本，明天（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1.7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</a:t>
            </a:r>
            <a:endParaRPr kumimoji="1" lang="en-US" altLang="zh-CN" sz="2000" b="1" dirty="0" smtClean="0">
              <a:solidFill>
                <a:srgbClr val="FF00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：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预习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》P58-61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itchFamily="49" charset="-122"/>
                <a:ea typeface="黑体" pitchFamily="49" charset="-122"/>
              </a:rPr>
              <a:t>。</a:t>
            </a:r>
            <a:endParaRPr kumimoji="1" lang="en-US" altLang="zh-CN" sz="2000" b="1" dirty="0" smtClean="0">
              <a:solidFill>
                <a:srgbClr val="006600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*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作业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》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和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微练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》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要限时和祥评分（或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60</a:t>
            </a:r>
            <a:r>
              <a:rPr kumimoji="1" lang="en-US" altLang="zh-CN" sz="2000" b="1" baseline="30000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0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）；要完整答题；  </a:t>
            </a:r>
            <a:endParaRPr kumimoji="1" lang="en-US" altLang="zh-CN" sz="2000" b="1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en-US" altLang="zh-CN" sz="20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《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世纪金榜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》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可不用限时和评分。</a:t>
            </a:r>
            <a:endParaRPr kumimoji="1" lang="en-US" altLang="zh-CN" sz="2000" b="1" dirty="0" smtClean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*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以前缺交的作业可以补做补交。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书尽量不裁剪。</a:t>
            </a:r>
            <a:endParaRPr kumimoji="1" lang="en-US" altLang="zh-CN" sz="2000" b="1" dirty="0" smtClean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提问记录，课代表加强服务，同学们主动配合</a:t>
            </a:r>
            <a:r>
              <a:rPr kumimoji="1" lang="en-US" altLang="zh-CN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kumimoji="1" lang="zh-CN" altLang="en-US" sz="2000" b="1" dirty="0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讲台、传递。一</a:t>
            </a:r>
            <a:r>
              <a:rPr kumimoji="1" lang="zh-CN" altLang="en-US" sz="2000" b="1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周一次</a:t>
            </a:r>
            <a:r>
              <a:rPr kumimoji="1" lang="zh-CN" altLang="en-US" sz="2000" b="1" dirty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r>
              <a:rPr kumimoji="1" lang="en-US" altLang="zh-CN" sz="2000" b="1" smtClean="0">
                <a:solidFill>
                  <a:srgbClr val="00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kumimoji="1" lang="en-US" altLang="zh-CN" sz="2000" b="1" dirty="0" smtClean="0">
              <a:solidFill>
                <a:srgbClr val="00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50000"/>
              </a:spcBef>
              <a:buNone/>
            </a:pPr>
            <a:r>
              <a:rPr kumimoji="1" lang="zh-CN" altLang="en-US" sz="20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*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本周五下午第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节化学考试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kumimoji="1" lang="zh-CN" altLang="en-US" sz="2000" b="1" dirty="0" smtClean="0">
                <a:solidFill>
                  <a:srgbClr val="0000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周四晚练暂停。</a:t>
            </a:r>
            <a:endParaRPr kumimoji="1" lang="en-US" altLang="zh-CN" b="1" dirty="0">
              <a:solidFill>
                <a:srgbClr val="0000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68313" y="264711"/>
            <a:ext cx="8280400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sz="4000" b="1" dirty="0" smtClean="0">
                <a:solidFill>
                  <a:srgbClr val="FF3300"/>
                </a:solidFill>
                <a:ea typeface="华文行楷" pitchFamily="2" charset="-122"/>
              </a:rPr>
              <a:t>  </a:t>
            </a:r>
            <a:r>
              <a:rPr lang="zh-CN" altLang="en-US" sz="40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第四章 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非金属</a:t>
            </a:r>
            <a:r>
              <a:rPr lang="zh-CN" altLang="en-US" sz="4400" b="1" dirty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及其</a:t>
            </a:r>
            <a:r>
              <a:rPr lang="zh-CN" altLang="en-US" sz="4400" b="1" dirty="0" smtClean="0">
                <a:solidFill>
                  <a:srgbClr val="FF33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化合物</a:t>
            </a:r>
            <a:r>
              <a:rPr lang="en-US" altLang="zh-CN" sz="2400" b="1" dirty="0" smtClean="0">
                <a:solidFill>
                  <a:srgbClr val="FF3300"/>
                </a:solidFill>
                <a:ea typeface="华文行楷" pitchFamily="2" charset="-122"/>
              </a:rPr>
              <a:t>20160106</a:t>
            </a:r>
            <a:endParaRPr lang="en-US" altLang="zh-CN" sz="2400" b="1" dirty="0">
              <a:solidFill>
                <a:srgbClr val="FF3300"/>
              </a:solidFill>
              <a:ea typeface="华文行楷" pitchFamily="2" charset="-122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节 富集在海水中的元素</a:t>
            </a:r>
            <a:r>
              <a:rPr lang="en-US" altLang="zh-CN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---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氯（</a:t>
            </a:r>
            <a:r>
              <a:rPr lang="en-US" altLang="zh-CN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b="1" dirty="0" smtClean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）</a:t>
            </a:r>
            <a:endParaRPr lang="zh-CN" altLang="en-US" b="1" dirty="0">
              <a:solidFill>
                <a:srgbClr val="0000FF"/>
              </a:solidFill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399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1304</TotalTime>
  <Words>3485</Words>
  <Application>Microsoft Office PowerPoint</Application>
  <PresentationFormat>全屏显示(4:3)</PresentationFormat>
  <Paragraphs>312</Paragraphs>
  <Slides>42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43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116</cp:revision>
  <dcterms:created xsi:type="dcterms:W3CDTF">2015-12-27T01:04:23Z</dcterms:created>
  <dcterms:modified xsi:type="dcterms:W3CDTF">2016-02-24T01:17:24Z</dcterms:modified>
</cp:coreProperties>
</file>

<file path=docProps/thumbnail.jpeg>
</file>